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86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2" r:id="rId27"/>
    <p:sldId id="293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79AC78"/>
    <a:srgbClr val="E1EFD9"/>
    <a:srgbClr val="D5E9C9"/>
    <a:srgbClr val="C5E0B4"/>
    <a:srgbClr val="EAF4E4"/>
    <a:srgbClr val="EFF6EA"/>
    <a:srgbClr val="FFFFFF"/>
    <a:srgbClr val="273C18"/>
    <a:srgbClr val="37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b="0"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>
                      <a:defRPr b="0"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A3C52-63E9-410D-B620-86A9845C4968}" type="datetimeFigureOut">
              <a:rPr lang="ko-KR" altLang="en-US" smtClean="0"/>
              <a:t>2023-09-28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package" Target="../embeddings/Microsoft_Excel_Worksheet13.xlsx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jpost.co.kr/news/articleView.html?idxno=55025" TargetMode="External"/><Relationship Id="rId4" Type="http://schemas.openxmlformats.org/officeDocument/2006/relationships/hyperlink" Target="http://www.dtnews24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4624E3-7151-DC20-8023-CAD4BB2FED5E}"/>
              </a:ext>
            </a:extLst>
          </p:cNvPr>
          <p:cNvSpPr/>
          <p:nvPr/>
        </p:nvSpPr>
        <p:spPr>
          <a:xfrm>
            <a:off x="-1" y="1"/>
            <a:ext cx="12192000" cy="6857999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AE57F-40D7-1325-9240-BE8FCC05CB79}"/>
              </a:ext>
            </a:extLst>
          </p:cNvPr>
          <p:cNvSpPr/>
          <p:nvPr/>
        </p:nvSpPr>
        <p:spPr>
          <a:xfrm>
            <a:off x="0" y="1430676"/>
            <a:ext cx="12192000" cy="39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1" y="2121228"/>
            <a:ext cx="9144000" cy="900327"/>
          </a:xfrm>
        </p:spPr>
        <p:txBody>
          <a:bodyPr anchor="ctr"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</a:rPr>
              <a:t>세종특별자치시 출퇴근 버스 노선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1" y="3066835"/>
            <a:ext cx="9144000" cy="52952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세종특별자치시 인구 밀집 지역 버스 노선 설계</a:t>
            </a:r>
          </a:p>
        </p:txBody>
      </p:sp>
      <p:pic>
        <p:nvPicPr>
          <p:cNvPr id="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4BDEE0-543F-5FEA-8FB7-7E459CDFC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4894026" y="3817250"/>
            <a:ext cx="2403948" cy="10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852773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95135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2403566" y="2778034"/>
            <a:ext cx="2255520" cy="21986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631474" y="4502331"/>
            <a:ext cx="1158240" cy="25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323272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703AD-2D74-8AC4-FFE7-D2E609E55567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65ED9CF-6D61-6675-4720-8EF633A75734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876061" y="5594248"/>
            <a:ext cx="8439879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882C29-72FA-24A1-833F-18A3D599A214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495954"/>
            <a:ext cx="8562406" cy="18897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827694" y="4710160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845226" y="272538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866913" y="207948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393881" y="273192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15245" y="163781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827693" y="431419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063248" y="398135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15245" y="209057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482608" y="216358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19272" y="280801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6965515" y="215557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23539" y="280146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250887" y="354964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148356" y="4844333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09452" y="227916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848004" y="211392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021616" y="483120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47017" y="6284797"/>
            <a:ext cx="187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4545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인구 밀집 지역</a:t>
            </a: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989654"/>
            <a:ext cx="5885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세종시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2025</a:t>
            </a:r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세종시 내 대중교통의 문제점은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954562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902353" y="3693227"/>
            <a:ext cx="417272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151784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618906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583133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90979564-F20B-8999-F685-BD3F22B4F53C}"/>
              </a:ext>
            </a:extLst>
          </p:cNvPr>
          <p:cNvSpPr/>
          <p:nvPr/>
        </p:nvSpPr>
        <p:spPr>
          <a:xfrm>
            <a:off x="1580614" y="149473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0C97C6-25E3-51C7-A0FB-3B147504FC9E}"/>
              </a:ext>
            </a:extLst>
          </p:cNvPr>
          <p:cNvSpPr/>
          <p:nvPr/>
        </p:nvSpPr>
        <p:spPr>
          <a:xfrm>
            <a:off x="1989740" y="166745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286888" y="5801266"/>
            <a:ext cx="1591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E64408B0-65A0-DA8F-F029-13858AD4A265}"/>
              </a:ext>
            </a:extLst>
          </p:cNvPr>
          <p:cNvSpPr/>
          <p:nvPr/>
        </p:nvSpPr>
        <p:spPr>
          <a:xfrm>
            <a:off x="2650514" y="149473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9999E06D-C319-EDB4-2411-0D745009585F}"/>
              </a:ext>
            </a:extLst>
          </p:cNvPr>
          <p:cNvSpPr/>
          <p:nvPr/>
        </p:nvSpPr>
        <p:spPr>
          <a:xfrm>
            <a:off x="3720414" y="149473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3F1337-D66F-878C-7DDA-D2162C11D5C3}"/>
              </a:ext>
            </a:extLst>
          </p:cNvPr>
          <p:cNvSpPr/>
          <p:nvPr/>
        </p:nvSpPr>
        <p:spPr>
          <a:xfrm>
            <a:off x="4129540" y="166745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A4F9D4BE-6B37-C5B2-F9D8-1F2F6D0070F1}"/>
              </a:ext>
            </a:extLst>
          </p:cNvPr>
          <p:cNvSpPr/>
          <p:nvPr/>
        </p:nvSpPr>
        <p:spPr>
          <a:xfrm>
            <a:off x="4790314" y="149473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6E2B2-66ED-13C4-4745-3C697F85716A}"/>
              </a:ext>
            </a:extLst>
          </p:cNvPr>
          <p:cNvSpPr/>
          <p:nvPr/>
        </p:nvSpPr>
        <p:spPr>
          <a:xfrm>
            <a:off x="3055677" y="166745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369407-BBA5-C48E-91D4-21AF1034C9B7}"/>
              </a:ext>
            </a:extLst>
          </p:cNvPr>
          <p:cNvSpPr/>
          <p:nvPr/>
        </p:nvSpPr>
        <p:spPr>
          <a:xfrm>
            <a:off x="5238891" y="166745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AD1E91A3-CE9D-871B-E3C8-589056241003}"/>
              </a:ext>
            </a:extLst>
          </p:cNvPr>
          <p:cNvSpPr/>
          <p:nvPr/>
        </p:nvSpPr>
        <p:spPr>
          <a:xfrm>
            <a:off x="5907995" y="147482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FEE95C-73BE-1BBF-6684-E62332F6B1E3}"/>
              </a:ext>
            </a:extLst>
          </p:cNvPr>
          <p:cNvSpPr/>
          <p:nvPr/>
        </p:nvSpPr>
        <p:spPr>
          <a:xfrm>
            <a:off x="6317121" y="164754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612423E9-CA81-FC8A-60D0-BA84AF44E248}"/>
              </a:ext>
            </a:extLst>
          </p:cNvPr>
          <p:cNvSpPr/>
          <p:nvPr/>
        </p:nvSpPr>
        <p:spPr>
          <a:xfrm>
            <a:off x="6977895" y="147482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339A631C-46F2-0793-A7D6-6D9DD619181D}"/>
              </a:ext>
            </a:extLst>
          </p:cNvPr>
          <p:cNvSpPr/>
          <p:nvPr/>
        </p:nvSpPr>
        <p:spPr>
          <a:xfrm>
            <a:off x="8047795" y="147482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E4A668-5CAF-8E2A-2430-D0D45C74C576}"/>
              </a:ext>
            </a:extLst>
          </p:cNvPr>
          <p:cNvSpPr/>
          <p:nvPr/>
        </p:nvSpPr>
        <p:spPr>
          <a:xfrm>
            <a:off x="8456921" y="164754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9BB0EB5A-C625-5CFA-4B38-10BB0E93EB80}"/>
              </a:ext>
            </a:extLst>
          </p:cNvPr>
          <p:cNvSpPr/>
          <p:nvPr/>
        </p:nvSpPr>
        <p:spPr>
          <a:xfrm>
            <a:off x="9117695" y="147482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BF026F-C245-6B07-A477-523E1EB594C0}"/>
              </a:ext>
            </a:extLst>
          </p:cNvPr>
          <p:cNvSpPr/>
          <p:nvPr/>
        </p:nvSpPr>
        <p:spPr>
          <a:xfrm>
            <a:off x="7383058" y="164754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A5788E-7DA8-7BC2-077D-E21E501F693F}"/>
              </a:ext>
            </a:extLst>
          </p:cNvPr>
          <p:cNvSpPr txBox="1"/>
          <p:nvPr/>
        </p:nvSpPr>
        <p:spPr>
          <a:xfrm>
            <a:off x="1132373" y="2040061"/>
            <a:ext cx="13868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D2CA7C-0DEC-DBC1-4D73-BC57CBB4C8A8}"/>
              </a:ext>
            </a:extLst>
          </p:cNvPr>
          <p:cNvSpPr txBox="1"/>
          <p:nvPr/>
        </p:nvSpPr>
        <p:spPr>
          <a:xfrm>
            <a:off x="2283057" y="2088630"/>
            <a:ext cx="14845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세종연구단지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91F80-398F-7958-CCE2-1B3E9543C563}"/>
              </a:ext>
            </a:extLst>
          </p:cNvPr>
          <p:cNvSpPr txBox="1"/>
          <p:nvPr/>
        </p:nvSpPr>
        <p:spPr>
          <a:xfrm>
            <a:off x="3565592" y="2020221"/>
            <a:ext cx="67926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96A7-05F2-FA16-5244-B154AABC2C85}"/>
              </a:ext>
            </a:extLst>
          </p:cNvPr>
          <p:cNvSpPr txBox="1"/>
          <p:nvPr/>
        </p:nvSpPr>
        <p:spPr>
          <a:xfrm>
            <a:off x="4481556" y="2088697"/>
            <a:ext cx="605369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세종소방서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D5AF7-AA30-09B7-3ACA-AF94CE051E08}"/>
              </a:ext>
            </a:extLst>
          </p:cNvPr>
          <p:cNvSpPr txBox="1"/>
          <p:nvPr/>
        </p:nvSpPr>
        <p:spPr>
          <a:xfrm>
            <a:off x="5527816" y="2088629"/>
            <a:ext cx="11861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9CC99-9799-F5CC-A0BC-14EED11DC352}"/>
              </a:ext>
            </a:extLst>
          </p:cNvPr>
          <p:cNvSpPr txBox="1"/>
          <p:nvPr/>
        </p:nvSpPr>
        <p:spPr>
          <a:xfrm>
            <a:off x="6790181" y="2061039"/>
            <a:ext cx="9542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30E3F2-3F40-DA42-48B5-435FF2DFF0AC}"/>
              </a:ext>
            </a:extLst>
          </p:cNvPr>
          <p:cNvSpPr txBox="1"/>
          <p:nvPr/>
        </p:nvSpPr>
        <p:spPr>
          <a:xfrm>
            <a:off x="7640279" y="2095012"/>
            <a:ext cx="13618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공정거래위원회</a:t>
            </a:r>
            <a:endParaRPr lang="ko-KR" altLang="en-US" sz="1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1C11AF-0B26-0D9D-E49B-94FFC709C514}"/>
              </a:ext>
            </a:extLst>
          </p:cNvPr>
          <p:cNvSpPr txBox="1"/>
          <p:nvPr/>
        </p:nvSpPr>
        <p:spPr>
          <a:xfrm>
            <a:off x="8828598" y="2007454"/>
            <a:ext cx="13840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중앙동</a:t>
            </a:r>
            <a:endParaRPr lang="ko-KR" alt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32E544-7DAD-3ACF-3E33-FD0E6B6AEF72}"/>
              </a:ext>
            </a:extLst>
          </p:cNvPr>
          <p:cNvSpPr txBox="1"/>
          <p:nvPr/>
        </p:nvSpPr>
        <p:spPr>
          <a:xfrm>
            <a:off x="676274" y="1593173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A402FD75-EB00-8EF5-CB48-7A23C966B9C4}"/>
              </a:ext>
            </a:extLst>
          </p:cNvPr>
          <p:cNvSpPr/>
          <p:nvPr/>
        </p:nvSpPr>
        <p:spPr>
          <a:xfrm>
            <a:off x="1195256" y="304329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AFAE9C-F562-E660-1084-41253C3D459C}"/>
              </a:ext>
            </a:extLst>
          </p:cNvPr>
          <p:cNvSpPr/>
          <p:nvPr/>
        </p:nvSpPr>
        <p:spPr>
          <a:xfrm>
            <a:off x="1604382" y="321601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88D0EEA8-FABC-C5B6-CD65-BED3CD0AEBD4}"/>
              </a:ext>
            </a:extLst>
          </p:cNvPr>
          <p:cNvSpPr/>
          <p:nvPr/>
        </p:nvSpPr>
        <p:spPr>
          <a:xfrm>
            <a:off x="2265156" y="304329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98BB5433-3881-E3E5-CF8A-5826E129EAAB}"/>
              </a:ext>
            </a:extLst>
          </p:cNvPr>
          <p:cNvSpPr/>
          <p:nvPr/>
        </p:nvSpPr>
        <p:spPr>
          <a:xfrm>
            <a:off x="3335056" y="304329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1027C8-8D57-EAD0-EC10-D595DA5BA693}"/>
              </a:ext>
            </a:extLst>
          </p:cNvPr>
          <p:cNvSpPr/>
          <p:nvPr/>
        </p:nvSpPr>
        <p:spPr>
          <a:xfrm>
            <a:off x="3744182" y="321601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형: 비어 있음 64">
            <a:extLst>
              <a:ext uri="{FF2B5EF4-FFF2-40B4-BE49-F238E27FC236}">
                <a16:creationId xmlns:a16="http://schemas.microsoft.com/office/drawing/2014/main" id="{80C6B85B-F3B5-480F-D639-28C96FBC7AE0}"/>
              </a:ext>
            </a:extLst>
          </p:cNvPr>
          <p:cNvSpPr/>
          <p:nvPr/>
        </p:nvSpPr>
        <p:spPr>
          <a:xfrm>
            <a:off x="4404956" y="304329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6B284F-4938-6D9D-0D1C-44D3737B0987}"/>
              </a:ext>
            </a:extLst>
          </p:cNvPr>
          <p:cNvSpPr/>
          <p:nvPr/>
        </p:nvSpPr>
        <p:spPr>
          <a:xfrm>
            <a:off x="2670319" y="321601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35EE01-5A26-721C-EE8C-3099C174901D}"/>
              </a:ext>
            </a:extLst>
          </p:cNvPr>
          <p:cNvSpPr/>
          <p:nvPr/>
        </p:nvSpPr>
        <p:spPr>
          <a:xfrm>
            <a:off x="4853533" y="3216019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3C6B59F4-4109-716C-5BCF-319B1C32DA90}"/>
              </a:ext>
            </a:extLst>
          </p:cNvPr>
          <p:cNvSpPr/>
          <p:nvPr/>
        </p:nvSpPr>
        <p:spPr>
          <a:xfrm>
            <a:off x="5522637" y="302338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55B478-06D7-E3B4-CAF1-C742707DA755}"/>
              </a:ext>
            </a:extLst>
          </p:cNvPr>
          <p:cNvSpPr/>
          <p:nvPr/>
        </p:nvSpPr>
        <p:spPr>
          <a:xfrm>
            <a:off x="5931763" y="319610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AC4A2A5E-FC29-7DAB-3075-F8DA7485EF53}"/>
              </a:ext>
            </a:extLst>
          </p:cNvPr>
          <p:cNvSpPr/>
          <p:nvPr/>
        </p:nvSpPr>
        <p:spPr>
          <a:xfrm>
            <a:off x="6592537" y="302338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원형: 비어 있음 70">
            <a:extLst>
              <a:ext uri="{FF2B5EF4-FFF2-40B4-BE49-F238E27FC236}">
                <a16:creationId xmlns:a16="http://schemas.microsoft.com/office/drawing/2014/main" id="{19B720A4-76E8-E0BA-B62A-407401778B82}"/>
              </a:ext>
            </a:extLst>
          </p:cNvPr>
          <p:cNvSpPr/>
          <p:nvPr/>
        </p:nvSpPr>
        <p:spPr>
          <a:xfrm>
            <a:off x="7662437" y="302338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887108-DCE8-1D50-2DD9-F29A0540C31A}"/>
              </a:ext>
            </a:extLst>
          </p:cNvPr>
          <p:cNvSpPr/>
          <p:nvPr/>
        </p:nvSpPr>
        <p:spPr>
          <a:xfrm>
            <a:off x="8071563" y="319610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A01BFEC6-5FB7-0137-2877-5C18185EC4DF}"/>
              </a:ext>
            </a:extLst>
          </p:cNvPr>
          <p:cNvSpPr/>
          <p:nvPr/>
        </p:nvSpPr>
        <p:spPr>
          <a:xfrm>
            <a:off x="8732337" y="302338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2F6428-02B5-B97A-AD1D-A11D7AA0EC83}"/>
              </a:ext>
            </a:extLst>
          </p:cNvPr>
          <p:cNvSpPr/>
          <p:nvPr/>
        </p:nvSpPr>
        <p:spPr>
          <a:xfrm>
            <a:off x="6997700" y="319610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FC93EA-4706-8E98-09B3-CE25EA42C762}"/>
              </a:ext>
            </a:extLst>
          </p:cNvPr>
          <p:cNvSpPr txBox="1"/>
          <p:nvPr/>
        </p:nvSpPr>
        <p:spPr>
          <a:xfrm>
            <a:off x="395920" y="3126900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420772-FD2E-CACA-B60F-A4FFE31A0807}"/>
              </a:ext>
            </a:extLst>
          </p:cNvPr>
          <p:cNvSpPr/>
          <p:nvPr/>
        </p:nvSpPr>
        <p:spPr>
          <a:xfrm>
            <a:off x="9134332" y="318339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9DDA5BB2-2AAF-602C-7048-7C83CE7001F6}"/>
              </a:ext>
            </a:extLst>
          </p:cNvPr>
          <p:cNvSpPr/>
          <p:nvPr/>
        </p:nvSpPr>
        <p:spPr>
          <a:xfrm>
            <a:off x="9795106" y="301067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원형: 비어 있음 80">
            <a:extLst>
              <a:ext uri="{FF2B5EF4-FFF2-40B4-BE49-F238E27FC236}">
                <a16:creationId xmlns:a16="http://schemas.microsoft.com/office/drawing/2014/main" id="{5F068243-FA52-2BE3-D710-C09AD97974EA}"/>
              </a:ext>
            </a:extLst>
          </p:cNvPr>
          <p:cNvSpPr/>
          <p:nvPr/>
        </p:nvSpPr>
        <p:spPr>
          <a:xfrm>
            <a:off x="10865006" y="301067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원형: 비어 있음 82">
            <a:extLst>
              <a:ext uri="{FF2B5EF4-FFF2-40B4-BE49-F238E27FC236}">
                <a16:creationId xmlns:a16="http://schemas.microsoft.com/office/drawing/2014/main" id="{39DA601D-E79E-A60B-98C5-5748C405F214}"/>
              </a:ext>
            </a:extLst>
          </p:cNvPr>
          <p:cNvSpPr/>
          <p:nvPr/>
        </p:nvSpPr>
        <p:spPr>
          <a:xfrm>
            <a:off x="10859177" y="3772169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53A39A-848E-C5EE-2A44-1767F26C1E82}"/>
              </a:ext>
            </a:extLst>
          </p:cNvPr>
          <p:cNvSpPr/>
          <p:nvPr/>
        </p:nvSpPr>
        <p:spPr>
          <a:xfrm>
            <a:off x="10200269" y="318339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막힌 원호 84">
            <a:extLst>
              <a:ext uri="{FF2B5EF4-FFF2-40B4-BE49-F238E27FC236}">
                <a16:creationId xmlns:a16="http://schemas.microsoft.com/office/drawing/2014/main" id="{38D1AD84-D5D6-D200-4F9F-C0E5CBB43FA4}"/>
              </a:ext>
            </a:extLst>
          </p:cNvPr>
          <p:cNvSpPr/>
          <p:nvPr/>
        </p:nvSpPr>
        <p:spPr>
          <a:xfrm rot="5400000">
            <a:off x="10859265" y="3390060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1213351" y="532661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70F748-17CC-C24F-BEC7-34015BB411D6}"/>
              </a:ext>
            </a:extLst>
          </p:cNvPr>
          <p:cNvSpPr/>
          <p:nvPr/>
        </p:nvSpPr>
        <p:spPr>
          <a:xfrm>
            <a:off x="1622477" y="549933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2283251" y="532661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3353151" y="532661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A16251-F992-B98F-828B-C5BDDB1368AB}"/>
              </a:ext>
            </a:extLst>
          </p:cNvPr>
          <p:cNvSpPr/>
          <p:nvPr/>
        </p:nvSpPr>
        <p:spPr>
          <a:xfrm>
            <a:off x="3762277" y="549933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4463804" y="5371525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39D1739-6B56-5C02-1026-D3FE9BA65823}"/>
              </a:ext>
            </a:extLst>
          </p:cNvPr>
          <p:cNvSpPr/>
          <p:nvPr/>
        </p:nvSpPr>
        <p:spPr>
          <a:xfrm>
            <a:off x="2688414" y="549933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2122818-E746-FA4B-C870-CEE8FDFE93AD}"/>
              </a:ext>
            </a:extLst>
          </p:cNvPr>
          <p:cNvSpPr/>
          <p:nvPr/>
        </p:nvSpPr>
        <p:spPr>
          <a:xfrm>
            <a:off x="4871628" y="5499335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5540732" y="530670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C2159D-4390-0B2A-4078-C2D30DA52BD0}"/>
              </a:ext>
            </a:extLst>
          </p:cNvPr>
          <p:cNvSpPr/>
          <p:nvPr/>
        </p:nvSpPr>
        <p:spPr>
          <a:xfrm>
            <a:off x="5949858" y="5479421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6610632" y="530670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7680532" y="530670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9A75054-EAC7-05EC-D38C-3BDDB3252700}"/>
              </a:ext>
            </a:extLst>
          </p:cNvPr>
          <p:cNvSpPr/>
          <p:nvPr/>
        </p:nvSpPr>
        <p:spPr>
          <a:xfrm>
            <a:off x="8089658" y="5479421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8750432" y="530670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F5D0C3-DA29-F67D-ADBE-F8931DFB3B53}"/>
              </a:ext>
            </a:extLst>
          </p:cNvPr>
          <p:cNvSpPr/>
          <p:nvPr/>
        </p:nvSpPr>
        <p:spPr>
          <a:xfrm>
            <a:off x="7015795" y="5479421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95278" y="462389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30E951-5F2D-CE9B-4C86-AFE33C9365DC}"/>
              </a:ext>
            </a:extLst>
          </p:cNvPr>
          <p:cNvSpPr/>
          <p:nvPr/>
        </p:nvSpPr>
        <p:spPr>
          <a:xfrm>
            <a:off x="9152427" y="5466711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9813201" y="529399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0883101" y="5293991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 rot="9662010">
            <a:off x="1282827" y="454854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EF8C325-0EC8-02E7-BDB9-C1D6906C7630}"/>
              </a:ext>
            </a:extLst>
          </p:cNvPr>
          <p:cNvSpPr/>
          <p:nvPr/>
        </p:nvSpPr>
        <p:spPr>
          <a:xfrm>
            <a:off x="10218364" y="5466711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막힌 원호 108">
            <a:extLst>
              <a:ext uri="{FF2B5EF4-FFF2-40B4-BE49-F238E27FC236}">
                <a16:creationId xmlns:a16="http://schemas.microsoft.com/office/drawing/2014/main" id="{601CDEDC-25BC-96A6-ABD2-56D022C67242}"/>
              </a:ext>
            </a:extLst>
          </p:cNvPr>
          <p:cNvSpPr/>
          <p:nvPr/>
        </p:nvSpPr>
        <p:spPr>
          <a:xfrm rot="16027318">
            <a:off x="1160947" y="4941000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756700" y="4513320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778624" y="5805398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북측</a:t>
            </a:r>
            <a:endParaRPr lang="ko-KR" altLang="en-US" sz="15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2811298" y="4738973"/>
            <a:ext cx="1650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(가락마을20단지) </a:t>
            </a:r>
            <a:endParaRPr lang="ko-KR" altLang="en-US" sz="15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287022" y="5877439"/>
            <a:ext cx="9801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181701" y="4708552"/>
            <a:ext cx="12568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등기정보센터</a:t>
            </a:r>
            <a:endParaRPr lang="ko-KR" altLang="en-US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345555" y="576202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502565" y="4729752"/>
            <a:ext cx="1087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176420" y="5840284"/>
            <a:ext cx="1753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세종포스트빌딩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303922" y="4901959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24928-C0A5-C362-1C30-38F4A056DED7}"/>
              </a:ext>
            </a:extLst>
          </p:cNvPr>
          <p:cNvSpPr txBox="1"/>
          <p:nvPr/>
        </p:nvSpPr>
        <p:spPr>
          <a:xfrm>
            <a:off x="838825" y="3642739"/>
            <a:ext cx="2669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첫마을5단지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2888-BC56-EA07-0936-FEF0B2F9301C}"/>
              </a:ext>
            </a:extLst>
          </p:cNvPr>
          <p:cNvSpPr txBox="1"/>
          <p:nvPr/>
        </p:nvSpPr>
        <p:spPr>
          <a:xfrm>
            <a:off x="2011107" y="3645871"/>
            <a:ext cx="1302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첫마을4단지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9882B-6E73-44D2-6B8D-80FFD7BB3FFD}"/>
              </a:ext>
            </a:extLst>
          </p:cNvPr>
          <p:cNvSpPr txBox="1"/>
          <p:nvPr/>
        </p:nvSpPr>
        <p:spPr>
          <a:xfrm>
            <a:off x="2951134" y="3567567"/>
            <a:ext cx="1306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5,8단지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A7C0A-8D07-14CD-03B4-B700C385C199}"/>
              </a:ext>
            </a:extLst>
          </p:cNvPr>
          <p:cNvSpPr txBox="1"/>
          <p:nvPr/>
        </p:nvSpPr>
        <p:spPr>
          <a:xfrm>
            <a:off x="4041782" y="3594432"/>
            <a:ext cx="12464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C2D65-7010-67C8-59E5-DE99C6CAFD82}"/>
              </a:ext>
            </a:extLst>
          </p:cNvPr>
          <p:cNvSpPr txBox="1"/>
          <p:nvPr/>
        </p:nvSpPr>
        <p:spPr>
          <a:xfrm>
            <a:off x="5233159" y="3578928"/>
            <a:ext cx="1122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7,10단지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F73EE-2FE6-9C9E-4CF9-90E1F2B9ED61}"/>
              </a:ext>
            </a:extLst>
          </p:cNvPr>
          <p:cNvSpPr txBox="1"/>
          <p:nvPr/>
        </p:nvSpPr>
        <p:spPr>
          <a:xfrm>
            <a:off x="6130884" y="3589109"/>
            <a:ext cx="1413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4,7단지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7A5CE-90FE-2570-F65D-FD46DA4DC0BE}"/>
              </a:ext>
            </a:extLst>
          </p:cNvPr>
          <p:cNvSpPr txBox="1"/>
          <p:nvPr/>
        </p:nvSpPr>
        <p:spPr>
          <a:xfrm>
            <a:off x="7250654" y="3588798"/>
            <a:ext cx="1313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C93D0-91E0-A42A-950C-05C2E16F92A8}"/>
              </a:ext>
            </a:extLst>
          </p:cNvPr>
          <p:cNvSpPr txBox="1"/>
          <p:nvPr/>
        </p:nvSpPr>
        <p:spPr>
          <a:xfrm>
            <a:off x="8493770" y="3584114"/>
            <a:ext cx="1064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6,9단지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BCD96-BED9-FB96-237F-7BC599B87168}"/>
              </a:ext>
            </a:extLst>
          </p:cNvPr>
          <p:cNvSpPr txBox="1"/>
          <p:nvPr/>
        </p:nvSpPr>
        <p:spPr>
          <a:xfrm>
            <a:off x="9347372" y="3580191"/>
            <a:ext cx="14664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(가재마을9단지)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2434E-BA38-423F-69B0-C46255A44095}"/>
              </a:ext>
            </a:extLst>
          </p:cNvPr>
          <p:cNvSpPr txBox="1"/>
          <p:nvPr/>
        </p:nvSpPr>
        <p:spPr>
          <a:xfrm>
            <a:off x="10298683" y="2648257"/>
            <a:ext cx="17894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37E94-4E4A-B99A-203C-9D65715DEF60}"/>
              </a:ext>
            </a:extLst>
          </p:cNvPr>
          <p:cNvSpPr txBox="1"/>
          <p:nvPr/>
        </p:nvSpPr>
        <p:spPr>
          <a:xfrm>
            <a:off x="10200269" y="4294298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1976247" y="589974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0786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188401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84909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"대중교통 이용이 불편한 지역“</a:t>
            </a:r>
            <a:r>
              <a:rPr kumimoji="0" lang="en-US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77624" y="302827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면지역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위주 운행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074420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출퇴근용으로 부적합함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17861" y="3050018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73587" y="4406461"/>
            <a:ext cx="279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dirty="0">
              <a:solidFill>
                <a:srgbClr val="37415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dirty="0">
              <a:solidFill>
                <a:srgbClr val="3741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5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4801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37057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4917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4974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2658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2751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2743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2751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0703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0703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8745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425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308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484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501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484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264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453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460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144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128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226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211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564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564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030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030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1682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5772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5771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612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056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5750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4990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427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3650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580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0897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696004" y="1493057"/>
            <a:ext cx="539999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96438" y="1475110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428" t="-1523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28413" y="4933290"/>
            <a:ext cx="357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06968" y="2662117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31391"/>
              </p:ext>
            </p:extLst>
          </p:nvPr>
        </p:nvGraphicFramePr>
        <p:xfrm>
          <a:off x="9523666" y="2254622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46343" y="1904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대비 운행 노선 버스 좌석수를 의미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8759812" y="6607456"/>
            <a:ext cx="3327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5888782" y="1484942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5072" t="-217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3774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5914073" y="5237316"/>
            <a:ext cx="364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96005" y="1484942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  <a:blipFill>
                <a:blip r:embed="rId6"/>
                <a:stretch>
                  <a:fillRect t="-1987" b="-1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762001" y="4965180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53007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30604"/>
              </p:ext>
            </p:extLst>
          </p:nvPr>
        </p:nvGraphicFramePr>
        <p:xfrm>
          <a:off x="3966849" y="2316992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5945784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 내 버스 정류장을 통과한 총 버스 대수 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51969"/>
              </p:ext>
            </p:extLst>
          </p:nvPr>
        </p:nvGraphicFramePr>
        <p:xfrm>
          <a:off x="9534100" y="2316990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55626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57809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48861" y="3260830"/>
            <a:ext cx="3240000" cy="3542539"/>
            <a:chOff x="8035502" y="3255026"/>
            <a:chExt cx="3023497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502" y="3255026"/>
              <a:ext cx="3023497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F6BAD1A-49E9-FE53-DE65-C46D6767098A}"/>
              </a:ext>
            </a:extLst>
          </p:cNvPr>
          <p:cNvSpPr txBox="1"/>
          <p:nvPr/>
        </p:nvSpPr>
        <p:spPr>
          <a:xfrm>
            <a:off x="8291462" y="5908299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</a:t>
            </a:r>
            <a:b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03" y="3739469"/>
            <a:ext cx="4392969" cy="295125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564606"/>
              </p:ext>
            </p:extLst>
          </p:nvPr>
        </p:nvGraphicFramePr>
        <p:xfrm>
          <a:off x="6035685" y="1439252"/>
          <a:ext cx="5428781" cy="5221430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37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4567730" y="6195950"/>
            <a:ext cx="7110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링크저항계수값이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072620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C2550C6-B241-4B06-5E96-C7644D776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978966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753065" imgH="4206429" progId="Excel.Sheet.12">
                  <p:embed/>
                </p:oleObj>
              </mc:Choice>
              <mc:Fallback>
                <p:oleObj name="Worksheet" r:id="rId4" imgW="5753065" imgH="4206429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EA511FC3-0DF0-4AFC-A5CD-7E695D271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62" y="1147685"/>
            <a:ext cx="2886853" cy="1561505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11" y="2053387"/>
            <a:ext cx="1731238" cy="2552709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r="4215"/>
          <a:stretch/>
        </p:blipFill>
        <p:spPr>
          <a:xfrm>
            <a:off x="9069355" y="4266646"/>
            <a:ext cx="2649760" cy="2435992"/>
          </a:xfrm>
          <a:prstGeom prst="round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158828"/>
            <a:ext cx="8218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587434"/>
            <a:ext cx="963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48207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9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367342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254386" y="5983192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682723" y="6474699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/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https://www.dtnews24.com/news/articleView.html?idxno=739349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C55612F-168F-0DAA-6D8D-7F3D075482D0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7733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08092E-FFA6-36A6-F253-3B1E54DA786D}"/>
              </a:ext>
            </a:extLst>
          </p:cNvPr>
          <p:cNvSpPr txBox="1"/>
          <p:nvPr/>
        </p:nvSpPr>
        <p:spPr>
          <a:xfrm>
            <a:off x="7682723" y="6191121"/>
            <a:ext cx="4139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지난해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기준 교차로 서비스 수준 분석 결과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 제공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디트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NEWS24(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http://www.dtnews24.com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algn="r"/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https://www.sjpost.co.kr/news/articleView.html?idxno=55025</a:t>
            </a:r>
            <a:endParaRPr lang="en-US" altLang="ko-KR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/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96ABCA-1419-D533-AD7D-BE1A2ACF552A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141887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776337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88280E7E-E2F3-93EC-B66D-9E5C8B28714C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11C36-97BA-E975-98F8-56A6E25BE52E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96922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52320" y="3018921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1373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919257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3D64AC-D994-5A9F-7FEC-1DC3CD4922DF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B833BC7-57D2-AD7D-8FAD-CCC14356332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557214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57574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2290354" y="2847703"/>
            <a:ext cx="2508069" cy="29609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522760" y="3918857"/>
            <a:ext cx="1031823" cy="25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126046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FF7CF8-1481-9EE3-4CF9-1E986372681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A97E29-3FE0-F1E8-90D8-7D8BC16A88BE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3468</TotalTime>
  <Words>2047</Words>
  <Application>Microsoft Office PowerPoint</Application>
  <PresentationFormat>와이드스크린</PresentationFormat>
  <Paragraphs>752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희진 강</cp:lastModifiedBy>
  <cp:revision>158</cp:revision>
  <dcterms:created xsi:type="dcterms:W3CDTF">2023-09-25T03:50:00Z</dcterms:created>
  <dcterms:modified xsi:type="dcterms:W3CDTF">2023-09-27T18:26:58Z</dcterms:modified>
</cp:coreProperties>
</file>